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0051" y="305277"/>
            <a:ext cx="8126329" cy="1111399"/>
          </a:xfrm>
        </p:spPr>
        <p:txBody>
          <a:bodyPr/>
          <a:lstStyle/>
          <a:p>
            <a:pPr algn="ctr"/>
            <a:r>
              <a:rPr lang="en-US" sz="4800" dirty="0" smtClean="0"/>
              <a:t>Working with Government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6820" y="1848544"/>
            <a:ext cx="9040972" cy="4410588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MOVCA’s support of 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Govt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is an extension of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CCL’s &amp; 350.org’s National Agenda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election result makes that </a:t>
            </a:r>
            <a:r>
              <a:rPr lang="en-US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even more important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while </a:t>
            </a:r>
            <a:r>
              <a:rPr lang="en-US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also more challenging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MOVCA is active through Jim Probst of CCL and Gary 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Zuckett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CAG in their West Virginia Agenda.  We need to similarly expand our involvement at the State level in Ohio.  Who &amp; how do we do that?</a:t>
            </a:r>
          </a:p>
          <a:p>
            <a:pPr algn="l"/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B050"/>
                </a:solidFill>
              </a:rPr>
              <a:t>The goal with </a:t>
            </a:r>
            <a:r>
              <a:rPr lang="en-US" sz="2000" b="1" u="sng" dirty="0">
                <a:solidFill>
                  <a:srgbClr val="00B050"/>
                </a:solidFill>
              </a:rPr>
              <a:t>Federal</a:t>
            </a:r>
            <a:r>
              <a:rPr lang="en-US" sz="2000" b="1" dirty="0">
                <a:solidFill>
                  <a:srgbClr val="00B050"/>
                </a:solidFill>
              </a:rPr>
              <a:t> and </a:t>
            </a:r>
            <a:r>
              <a:rPr lang="en-US" sz="2000" b="1" u="sng" dirty="0">
                <a:solidFill>
                  <a:srgbClr val="00B050"/>
                </a:solidFill>
              </a:rPr>
              <a:t>State</a:t>
            </a:r>
            <a:r>
              <a:rPr lang="en-US" sz="2000" b="1" dirty="0">
                <a:solidFill>
                  <a:srgbClr val="00B050"/>
                </a:solidFill>
              </a:rPr>
              <a:t> involvement is to influence and enact </a:t>
            </a:r>
            <a:r>
              <a:rPr lang="en-US" sz="2000" b="1" u="sng" dirty="0">
                <a:solidFill>
                  <a:srgbClr val="00B050"/>
                </a:solidFill>
              </a:rPr>
              <a:t>POLICY</a:t>
            </a:r>
            <a:r>
              <a:rPr lang="en-US" sz="2000" b="1" dirty="0">
                <a:solidFill>
                  <a:srgbClr val="00B050"/>
                </a:solidFill>
              </a:rPr>
              <a:t>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B050"/>
                </a:solidFill>
              </a:rPr>
              <a:t>	</a:t>
            </a:r>
            <a:r>
              <a:rPr lang="en-US" b="1" dirty="0" smtClean="0">
                <a:solidFill>
                  <a:srgbClr val="00B050"/>
                </a:solidFill>
              </a:rPr>
              <a:t>Strategic </a:t>
            </a:r>
            <a:r>
              <a:rPr lang="en-US" b="1" dirty="0">
                <a:solidFill>
                  <a:srgbClr val="00B050"/>
                </a:solidFill>
              </a:rPr>
              <a:t>(macro);  </a:t>
            </a:r>
            <a:r>
              <a:rPr lang="en-US" b="1" u="sng" dirty="0">
                <a:solidFill>
                  <a:srgbClr val="00B050"/>
                </a:solidFill>
              </a:rPr>
              <a:t>Incentives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u="sng" dirty="0">
                <a:solidFill>
                  <a:srgbClr val="00B050"/>
                </a:solidFill>
              </a:rPr>
              <a:t>Priorities</a:t>
            </a:r>
            <a:r>
              <a:rPr lang="en-US" b="1" dirty="0">
                <a:solidFill>
                  <a:srgbClr val="00B050"/>
                </a:solidFill>
              </a:rPr>
              <a:t>, </a:t>
            </a:r>
            <a:r>
              <a:rPr lang="en-US" b="1" u="sng" dirty="0" smtClean="0">
                <a:solidFill>
                  <a:srgbClr val="00B050"/>
                </a:solidFill>
              </a:rPr>
              <a:t>Resources</a:t>
            </a:r>
            <a:endParaRPr lang="en-US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80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6778" y="2215166"/>
            <a:ext cx="8359603" cy="4056845"/>
          </a:xfrm>
        </p:spPr>
        <p:txBody>
          <a:bodyPr>
            <a:normAutofit fontScale="625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B050"/>
                </a:solidFill>
              </a:rPr>
              <a:t>The goal with </a:t>
            </a:r>
            <a:r>
              <a:rPr lang="en-US" sz="2600" b="1" u="sng" dirty="0">
                <a:solidFill>
                  <a:srgbClr val="00B050"/>
                </a:solidFill>
              </a:rPr>
              <a:t>Local </a:t>
            </a:r>
            <a:r>
              <a:rPr lang="en-US" sz="2600" b="1" u="sng" dirty="0" err="1" smtClean="0">
                <a:solidFill>
                  <a:srgbClr val="00B050"/>
                </a:solidFill>
              </a:rPr>
              <a:t>Govt</a:t>
            </a:r>
            <a:r>
              <a:rPr lang="en-US" sz="2600" b="1" u="sng" dirty="0" smtClean="0">
                <a:solidFill>
                  <a:srgbClr val="00B050"/>
                </a:solidFill>
              </a:rPr>
              <a:t> involvement</a:t>
            </a:r>
            <a:r>
              <a:rPr lang="en-US" sz="2600" b="1" dirty="0" smtClean="0">
                <a:solidFill>
                  <a:srgbClr val="00B050"/>
                </a:solidFill>
              </a:rPr>
              <a:t> </a:t>
            </a:r>
            <a:r>
              <a:rPr lang="en-US" sz="2600" b="1" dirty="0">
                <a:solidFill>
                  <a:srgbClr val="00B050"/>
                </a:solidFill>
              </a:rPr>
              <a:t>is to influence </a:t>
            </a:r>
            <a:r>
              <a:rPr lang="en-US" sz="2600" b="1" u="sng" dirty="0">
                <a:solidFill>
                  <a:srgbClr val="00B050"/>
                </a:solidFill>
              </a:rPr>
              <a:t>ACTION</a:t>
            </a:r>
            <a:r>
              <a:rPr lang="en-US" sz="2600" b="1" dirty="0">
                <a:solidFill>
                  <a:srgbClr val="00B050"/>
                </a:solidFill>
              </a:rPr>
              <a:t> </a:t>
            </a:r>
          </a:p>
          <a:p>
            <a:pPr algn="l"/>
            <a:r>
              <a:rPr lang="en-US" sz="2600" b="1" dirty="0">
                <a:solidFill>
                  <a:srgbClr val="00B050"/>
                </a:solidFill>
              </a:rPr>
              <a:t>	</a:t>
            </a:r>
            <a:r>
              <a:rPr lang="en-US" sz="2300" b="1" dirty="0">
                <a:solidFill>
                  <a:srgbClr val="00B050"/>
                </a:solidFill>
              </a:rPr>
              <a:t>- Tactical (micro);  </a:t>
            </a:r>
            <a:r>
              <a:rPr lang="en-US" sz="2300" b="1" u="sng" dirty="0" smtClean="0">
                <a:solidFill>
                  <a:srgbClr val="00B050"/>
                </a:solidFill>
              </a:rPr>
              <a:t>Reducing Fossil </a:t>
            </a:r>
            <a:r>
              <a:rPr lang="en-US" sz="2300" b="1" u="sng" dirty="0">
                <a:solidFill>
                  <a:srgbClr val="00B050"/>
                </a:solidFill>
              </a:rPr>
              <a:t>Fuel </a:t>
            </a:r>
            <a:r>
              <a:rPr lang="en-US" sz="2300" b="1" u="sng" dirty="0" smtClean="0">
                <a:solidFill>
                  <a:srgbClr val="00B050"/>
                </a:solidFill>
              </a:rPr>
              <a:t>Consumption</a:t>
            </a:r>
            <a:r>
              <a:rPr lang="en-US" sz="2300" b="1" dirty="0" smtClean="0">
                <a:solidFill>
                  <a:srgbClr val="00B050"/>
                </a:solidFill>
              </a:rPr>
              <a:t>, (Project by project).</a:t>
            </a:r>
            <a:endParaRPr lang="en-US" sz="2300" b="1" dirty="0">
              <a:solidFill>
                <a:srgbClr val="00B05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rgbClr val="00B05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MOVCA is </a:t>
            </a:r>
            <a:r>
              <a:rPr lang="en-US" sz="26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uniquely positioned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for “Leadership” involvement with local government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within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our regional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area. 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Our strongest venues are;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City of Marietta, and Washington County – “the UU cluster”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City of Parkersburg, and Wood County – “WVUP cluster”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City of Vienna WV – the “Dunn Family cluster”</a:t>
            </a:r>
          </a:p>
          <a:p>
            <a:pPr algn="l"/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900" b="1" dirty="0" smtClean="0">
                <a:solidFill>
                  <a:srgbClr val="00B050"/>
                </a:solidFill>
              </a:rPr>
              <a:t>Both are </a:t>
            </a:r>
            <a:r>
              <a:rPr lang="en-US" sz="2900" b="1" dirty="0">
                <a:solidFill>
                  <a:srgbClr val="00B050"/>
                </a:solidFill>
              </a:rPr>
              <a:t>important </a:t>
            </a:r>
            <a:r>
              <a:rPr lang="en-US" sz="2900" b="1" dirty="0" smtClean="0">
                <a:solidFill>
                  <a:srgbClr val="00B050"/>
                </a:solidFill>
              </a:rPr>
              <a:t>(State / Fed and Local</a:t>
            </a:r>
            <a:r>
              <a:rPr lang="en-US" sz="2900" b="1" dirty="0">
                <a:solidFill>
                  <a:srgbClr val="00B050"/>
                </a:solidFill>
              </a:rPr>
              <a:t>)</a:t>
            </a:r>
            <a:r>
              <a:rPr lang="en-US" sz="2900" b="1" dirty="0" smtClean="0">
                <a:solidFill>
                  <a:srgbClr val="00B050"/>
                </a:solidFill>
              </a:rPr>
              <a:t>.  </a:t>
            </a:r>
            <a:r>
              <a:rPr lang="en-US" sz="2600" b="1" u="sng" dirty="0" smtClean="0">
                <a:solidFill>
                  <a:srgbClr val="00B050"/>
                </a:solidFill>
              </a:rPr>
              <a:t>Neither succeeds without the other</a:t>
            </a:r>
            <a:r>
              <a:rPr lang="en-US" sz="2100" b="1" dirty="0" smtClean="0">
                <a:solidFill>
                  <a:srgbClr val="00B050"/>
                </a:solidFill>
              </a:rPr>
              <a:t>.</a:t>
            </a:r>
            <a:endParaRPr lang="en-US" sz="2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42950" lvl="1" indent="-285750" algn="l">
              <a:buFontTx/>
              <a:buChar char="-"/>
            </a:pPr>
            <a:r>
              <a:rPr lang="en-US" sz="2100" b="1" dirty="0" smtClean="0">
                <a:solidFill>
                  <a:srgbClr val="00B050"/>
                </a:solidFill>
              </a:rPr>
              <a:t>A Social </a:t>
            </a:r>
            <a:r>
              <a:rPr lang="en-US" sz="2100" b="1" dirty="0" smtClean="0">
                <a:solidFill>
                  <a:srgbClr val="00B050"/>
                </a:solidFill>
              </a:rPr>
              <a:t>“Prairie fire</a:t>
            </a:r>
            <a:r>
              <a:rPr lang="en-US" sz="2100" b="1" dirty="0" smtClean="0">
                <a:solidFill>
                  <a:srgbClr val="00B050"/>
                </a:solidFill>
              </a:rPr>
              <a:t>” is macro (an “enabler”), leaving the micro work of consumption reduction still undone.</a:t>
            </a:r>
          </a:p>
          <a:p>
            <a:pPr marL="742950" lvl="1" indent="-285750" algn="l">
              <a:buFontTx/>
              <a:buChar char="-"/>
            </a:pPr>
            <a:r>
              <a:rPr lang="en-US" sz="2100" b="1" dirty="0" smtClean="0">
                <a:solidFill>
                  <a:srgbClr val="00B050"/>
                </a:solidFill>
              </a:rPr>
              <a:t>Let’s grab the Tiger by the tail, while CCL, 350.org &amp; CAG battle the </a:t>
            </a:r>
            <a:r>
              <a:rPr lang="en-US" sz="2100" b="1" dirty="0" smtClean="0">
                <a:solidFill>
                  <a:srgbClr val="00B050"/>
                </a:solidFill>
              </a:rPr>
              <a:t>Tiger’s teeth </a:t>
            </a:r>
            <a:r>
              <a:rPr lang="en-US" sz="2100" b="1" dirty="0" smtClean="0">
                <a:solidFill>
                  <a:srgbClr val="00B050"/>
                </a:solidFill>
              </a:rPr>
              <a:t>&amp; claws.</a:t>
            </a:r>
            <a:endParaRPr lang="en-US" sz="2100" b="1" dirty="0">
              <a:solidFill>
                <a:srgbClr val="00B05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30052" y="459824"/>
            <a:ext cx="8126329" cy="1646302"/>
          </a:xfrm>
        </p:spPr>
        <p:txBody>
          <a:bodyPr/>
          <a:lstStyle/>
          <a:p>
            <a:pPr algn="ctr"/>
            <a:r>
              <a:rPr lang="en-US" dirty="0" smtClean="0"/>
              <a:t>Working with </a:t>
            </a:r>
            <a:r>
              <a:rPr lang="en-US" u="sng" dirty="0" smtClean="0"/>
              <a:t>Local</a:t>
            </a:r>
            <a:r>
              <a:rPr lang="en-US" dirty="0" smtClean="0"/>
              <a:t> Government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3732" y="331036"/>
            <a:ext cx="7766936" cy="1072761"/>
          </a:xfrm>
        </p:spPr>
        <p:txBody>
          <a:bodyPr/>
          <a:lstStyle/>
          <a:p>
            <a:pPr algn="ctr"/>
            <a:r>
              <a:rPr lang="en-US" dirty="0" smtClean="0"/>
              <a:t>City of Marietta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1909" y="2897748"/>
            <a:ext cx="8370099" cy="3425780"/>
          </a:xfrm>
        </p:spPr>
        <p:txBody>
          <a:bodyPr>
            <a:normAutofit fontScale="6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CCP was created in 2003 in response to a ballot referendum in opposition to spending for a New City Hall.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Plan was created by a Citizen’s Committee; “Development Advisory Board”.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 contains 54 recommendations in 9 areas.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“</a:t>
            </a:r>
            <a:r>
              <a:rPr lang="en-US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Report Card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” was developed in 2013, giving Percent Complete for each of the recommendations.  A 2016 Report Card is currently being prepared.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95072" y="1653211"/>
            <a:ext cx="7766936" cy="6263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City Comprehensive Plan (CCP), Oct. 1, 2003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9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23732" y="279520"/>
            <a:ext cx="7766936" cy="1072761"/>
          </a:xfrm>
        </p:spPr>
        <p:txBody>
          <a:bodyPr/>
          <a:lstStyle/>
          <a:p>
            <a:pPr algn="ctr"/>
            <a:r>
              <a:rPr lang="en-US" dirty="0" smtClean="0"/>
              <a:t>City of Marietta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95072" y="1550179"/>
            <a:ext cx="7766936" cy="6263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City Comprehensive Plan (CCP), Oct. 1, 2003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67787" y="2655617"/>
            <a:ext cx="8076967" cy="405427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Business Development					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Education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Historic Perspectives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Infrastructure and Services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Natural Environment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Health &amp; Safety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Recreation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Transportation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Cross-category Recommendations </a:t>
            </a:r>
          </a:p>
          <a:p>
            <a:pPr marL="514350" indent="-514350" algn="l">
              <a:buAutoNum type="arabicPeriod"/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635" y="612173"/>
            <a:ext cx="8448302" cy="877289"/>
          </a:xfrm>
        </p:spPr>
        <p:txBody>
          <a:bodyPr>
            <a:normAutofit fontScale="92500"/>
          </a:bodyPr>
          <a:lstStyle/>
          <a:p>
            <a:pPr algn="ctr"/>
            <a:r>
              <a:rPr lang="en-US" sz="3200" dirty="0" smtClean="0"/>
              <a:t>MOVCA’s Interest Areas for Local Government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751362"/>
              </p:ext>
            </p:extLst>
          </p:nvPr>
        </p:nvGraphicFramePr>
        <p:xfrm>
          <a:off x="991908" y="1566732"/>
          <a:ext cx="8461182" cy="46152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0197"/>
                <a:gridCol w="1410197"/>
                <a:gridCol w="1410197"/>
                <a:gridCol w="1410197"/>
                <a:gridCol w="1410197"/>
                <a:gridCol w="1410197"/>
              </a:tblGrid>
              <a:tr h="338252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</a:rPr>
                        <a:t>Localization</a:t>
                      </a:r>
                      <a:r>
                        <a:rPr lang="en-US" sz="1400" u="none" strike="noStrike" dirty="0">
                          <a:effectLst/>
                        </a:rPr>
                        <a:t>:  Build a robust, dynamic, diverse and attractive community, which encourages citizens to shop, live and </a:t>
                      </a:r>
                      <a:r>
                        <a:rPr lang="en-US" sz="1400" u="none" strike="noStrike" dirty="0" smtClean="0">
                          <a:effectLst/>
                        </a:rPr>
                        <a:t>find recreation within the easily accessible local area.</a:t>
                      </a:r>
                    </a:p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8252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</a:rPr>
                        <a:t>Alternative Transportation</a:t>
                      </a:r>
                      <a:r>
                        <a:rPr lang="en-US" sz="1400" u="none" strike="noStrike" dirty="0">
                          <a:effectLst/>
                        </a:rPr>
                        <a:t>:  </a:t>
                      </a:r>
                      <a:r>
                        <a:rPr lang="en-US" sz="1400" u="none" strike="noStrike" dirty="0" smtClean="0">
                          <a:effectLst/>
                        </a:rPr>
                        <a:t>Provide </a:t>
                      </a:r>
                      <a:r>
                        <a:rPr lang="en-US" sz="1400" u="none" strike="noStrike" dirty="0">
                          <a:effectLst/>
                        </a:rPr>
                        <a:t>and encourage mixed modes of transportation not based on carbon fuels</a:t>
                      </a:r>
                      <a:r>
                        <a:rPr lang="en-US" sz="1400" u="none" strike="noStrike" dirty="0" smtClean="0">
                          <a:effectLst/>
                        </a:rPr>
                        <a:t>.</a:t>
                      </a:r>
                    </a:p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8252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</a:rPr>
                        <a:t>Energy </a:t>
                      </a:r>
                      <a:r>
                        <a:rPr lang="en-US" sz="1600" u="sng" strike="noStrike" dirty="0" smtClean="0">
                          <a:effectLst/>
                        </a:rPr>
                        <a:t>Efficiency</a:t>
                      </a:r>
                      <a:r>
                        <a:rPr lang="en-US" sz="1400" u="none" strike="noStrike" dirty="0">
                          <a:effectLst/>
                        </a:rPr>
                        <a:t>:  </a:t>
                      </a:r>
                      <a:r>
                        <a:rPr lang="en-US" sz="1400" u="none" strike="noStrike" dirty="0" smtClean="0">
                          <a:effectLst/>
                        </a:rPr>
                        <a:t>Foster </a:t>
                      </a:r>
                      <a:r>
                        <a:rPr lang="en-US" sz="1400" u="none" strike="noStrike" dirty="0">
                          <a:effectLst/>
                        </a:rPr>
                        <a:t>a culture of energy efficiency in preservation, </a:t>
                      </a:r>
                      <a:r>
                        <a:rPr lang="en-US" sz="1400" u="none" strike="noStrike" dirty="0" smtClean="0">
                          <a:effectLst/>
                        </a:rPr>
                        <a:t>development &amp; </a:t>
                      </a:r>
                      <a:r>
                        <a:rPr lang="en-US" sz="1400" u="none" strike="noStrike" dirty="0">
                          <a:effectLst/>
                        </a:rPr>
                        <a:t>renovation of properties, and </a:t>
                      </a:r>
                      <a:r>
                        <a:rPr lang="en-US" sz="1400" u="none" strike="noStrike" dirty="0" smtClean="0">
                          <a:effectLst/>
                        </a:rPr>
                        <a:t>in movement of people and product, minimizing fossil fuel use.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126">
                <a:tc gridSpan="6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979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</a:rPr>
                        <a:t>Parking &amp; </a:t>
                      </a:r>
                      <a:r>
                        <a:rPr lang="en-US" sz="1600" u="sng" strike="noStrike" dirty="0" smtClean="0">
                          <a:effectLst/>
                        </a:rPr>
                        <a:t>Vehicle Use</a:t>
                      </a:r>
                      <a:r>
                        <a:rPr lang="en-US" sz="1600" u="none" strike="noStrike" dirty="0" smtClean="0">
                          <a:effectLst/>
                        </a:rPr>
                        <a:t>:  </a:t>
                      </a:r>
                      <a:r>
                        <a:rPr lang="en-US" sz="1400" u="none" strike="noStrike" dirty="0" smtClean="0">
                          <a:effectLst/>
                        </a:rPr>
                        <a:t>Accommodate </a:t>
                      </a:r>
                      <a:r>
                        <a:rPr lang="en-US" sz="1400" u="none" strike="noStrike" dirty="0">
                          <a:effectLst/>
                        </a:rPr>
                        <a:t>energy </a:t>
                      </a:r>
                      <a:r>
                        <a:rPr lang="en-US" sz="1400" u="none" strike="noStrike" dirty="0" smtClean="0">
                          <a:effectLst/>
                        </a:rPr>
                        <a:t>efficient vehicles, while minimizing vehicle use and need.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126">
                <a:tc gridSpan="6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8252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</a:rPr>
                        <a:t>Long Range Planning</a:t>
                      </a:r>
                      <a:r>
                        <a:rPr lang="en-US" sz="1400" u="none" strike="noStrike" dirty="0">
                          <a:effectLst/>
                        </a:rPr>
                        <a:t>:  Build the local infrastructure needed </a:t>
                      </a:r>
                      <a:r>
                        <a:rPr lang="en-US" sz="1400" u="none" strike="noStrike" dirty="0" smtClean="0">
                          <a:effectLst/>
                        </a:rPr>
                        <a:t>to achieve future goals.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126">
                <a:tc gridSpan="3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</a:tr>
              <a:tr h="169126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</a:rPr>
                        <a:t>CC Impact Management</a:t>
                      </a:r>
                      <a:r>
                        <a:rPr lang="en-US" sz="1400" u="none" strike="noStrike" dirty="0">
                          <a:effectLst/>
                        </a:rPr>
                        <a:t>:  Climate Change is happening, and </a:t>
                      </a:r>
                      <a:r>
                        <a:rPr lang="en-US" sz="1400" u="none" strike="noStrike" dirty="0" smtClean="0">
                          <a:effectLst/>
                        </a:rPr>
                        <a:t>will put stress on infrastructure &amp; resources.  Plan and build </a:t>
                      </a:r>
                      <a:r>
                        <a:rPr lang="en-US" sz="1400" u="none" strike="noStrike" dirty="0" smtClean="0">
                          <a:effectLst/>
                        </a:rPr>
                        <a:t>the </a:t>
                      </a:r>
                      <a:r>
                        <a:rPr lang="en-US" sz="1400" u="none" strike="noStrike" dirty="0" smtClean="0">
                          <a:effectLst/>
                        </a:rPr>
                        <a:t>infrastructure </a:t>
                      </a:r>
                      <a:r>
                        <a:rPr lang="en-US" sz="1400" u="none" strike="noStrike" dirty="0" smtClean="0">
                          <a:effectLst/>
                        </a:rPr>
                        <a:t>needed for dealing with the future impacts of Climate.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12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</a:tr>
              <a:tr h="169126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</a:rPr>
                        <a:t>Green Space</a:t>
                      </a:r>
                      <a:r>
                        <a:rPr lang="en-US" sz="1400" u="none" strike="noStrike" dirty="0">
                          <a:effectLst/>
                        </a:rPr>
                        <a:t>:  Create balance between the planet's </a:t>
                      </a:r>
                      <a:r>
                        <a:rPr lang="en-US" sz="1400" u="none" strike="noStrike" dirty="0" smtClean="0">
                          <a:effectLst/>
                        </a:rPr>
                        <a:t>green CO2 consumers and its human CO2 generators.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126">
                <a:tc gridSpan="5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6" marR="8456" marT="845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04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23732" y="279520"/>
            <a:ext cx="7766936" cy="1072761"/>
          </a:xfrm>
        </p:spPr>
        <p:txBody>
          <a:bodyPr/>
          <a:lstStyle/>
          <a:p>
            <a:pPr algn="ctr"/>
            <a:r>
              <a:rPr lang="en-US" dirty="0" smtClean="0"/>
              <a:t>City of Marietta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23732" y="1820636"/>
            <a:ext cx="7766936" cy="6263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CCP Oct. 1, 2003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				</a:t>
            </a:r>
            <a:r>
              <a:rPr lang="en-US" sz="2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MOVCA</a:t>
            </a:r>
            <a:endParaRPr lang="en-US" sz="28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67787" y="2655617"/>
            <a:ext cx="9158793" cy="405427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Business Development (10)			1.  Localization (7)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Education (3)							2.  Alt. Transportation (5)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Historic Perspectives (5)				3.  Energy Efficiency (11)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Infrastructure and Services (9)		4.  Parking &amp; Vehicle Use (1)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Natural Environment (3)				5.  Long Range Planning (3)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Health &amp; Safety	(6)					6.  CC Impact Mgt. (7)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Recreation (4)						7.  Green Space (6)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Transportation (9)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Cross-category Recommendations (6)</a:t>
            </a:r>
          </a:p>
          <a:p>
            <a:pPr algn="l"/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	(54 Total)							(29 Total)</a:t>
            </a:r>
          </a:p>
          <a:p>
            <a:pPr marL="514350" indent="-514350" algn="l">
              <a:buAutoNum type="arabicPeriod"/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492066" y="1262550"/>
            <a:ext cx="5230268" cy="43960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# of recommendations, by area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62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1127326"/>
            <a:ext cx="7766936" cy="80450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Getting Started</a:t>
            </a:r>
            <a:endParaRPr lang="en-US" sz="4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23732" y="279521"/>
            <a:ext cx="7766936" cy="7894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800" dirty="0" smtClean="0"/>
              <a:t>City of Marietta</a:t>
            </a:r>
            <a:endParaRPr lang="en-US" sz="48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91673" y="2125013"/>
            <a:ext cx="8320967" cy="45204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/>
              <a:t>Volunteer for a Team / Workgroup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                 CCP Project Areas</a:t>
            </a:r>
          </a:p>
          <a:p>
            <a:pPr algn="l"/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 Localization </a:t>
            </a: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			( 7 )</a:t>
            </a:r>
            <a:endParaRPr lang="en-US" sz="3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 Alt. Transportation </a:t>
            </a: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	( 5 )</a:t>
            </a:r>
            <a:endParaRPr lang="en-US" sz="3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3.  Energy Efficiency </a:t>
            </a: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	(</a:t>
            </a:r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 </a:t>
            </a: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sz="3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4.  Parking </a:t>
            </a:r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&amp; Vehicle Use </a:t>
            </a: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( 1 )</a:t>
            </a:r>
          </a:p>
          <a:p>
            <a:pPr algn="l"/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5.  Long </a:t>
            </a:r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Range Planning </a:t>
            </a: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( 3 )</a:t>
            </a:r>
          </a:p>
          <a:p>
            <a:pPr algn="l"/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  CC </a:t>
            </a:r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Impact Mgt. </a:t>
            </a: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		( 7 )</a:t>
            </a:r>
          </a:p>
          <a:p>
            <a:pPr algn="l"/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7.  Green Space </a:t>
            </a: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			( 6 )</a:t>
            </a:r>
            <a:endParaRPr lang="en-US" sz="3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42950" indent="-742950" algn="l">
              <a:buAutoNum type="arabicPeriod" startAt="6"/>
            </a:pP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42950" indent="-742950" algn="l">
              <a:buAutoNum type="arabicPeriod" startAt="4"/>
            </a:pPr>
            <a:endParaRPr lang="en-US" sz="4000" dirty="0" smtClean="0"/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4339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231</TotalTime>
  <Words>402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</vt:lpstr>
      <vt:lpstr>Working with Government</vt:lpstr>
      <vt:lpstr>Working with Local Government</vt:lpstr>
      <vt:lpstr>City of Marietta</vt:lpstr>
      <vt:lpstr>City of Marietta</vt:lpstr>
      <vt:lpstr>PowerPoint Presentation</vt:lpstr>
      <vt:lpstr>City of Marietta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Marietta</dc:title>
  <dc:creator>David</dc:creator>
  <cp:lastModifiedBy>David</cp:lastModifiedBy>
  <cp:revision>28</cp:revision>
  <dcterms:created xsi:type="dcterms:W3CDTF">2016-12-13T16:59:16Z</dcterms:created>
  <dcterms:modified xsi:type="dcterms:W3CDTF">2017-01-10T13:58:06Z</dcterms:modified>
</cp:coreProperties>
</file>